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63" r:id="rId3"/>
    <p:sldId id="260" r:id="rId4"/>
    <p:sldId id="257" r:id="rId5"/>
    <p:sldId id="264" r:id="rId6"/>
    <p:sldId id="258" r:id="rId7"/>
    <p:sldId id="266" r:id="rId8"/>
    <p:sldId id="265" r:id="rId9"/>
    <p:sldId id="259" r:id="rId10"/>
    <p:sldId id="261" r:id="rId11"/>
    <p:sldId id="262"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7A5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09" d="100"/>
          <a:sy n="109" d="100"/>
        </p:scale>
        <p:origin x="-1592"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jpe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BFECD78-3C8E-49F2-8FAB-59489D168ABB}" type="datetimeFigureOut">
              <a:rPr lang="en-US" smtClean="0"/>
              <a:t>10/2/18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FECD78-3C8E-49F2-8FAB-59489D168ABB}" type="datetimeFigureOut">
              <a:rPr lang="en-US" smtClean="0"/>
              <a:t>10/2/18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FECD78-3C8E-49F2-8FAB-59489D168ABB}" type="datetimeFigureOut">
              <a:rPr lang="en-US" smtClean="0"/>
              <a:t>10/2/18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FECD78-3C8E-49F2-8FAB-59489D168ABB}" type="datetimeFigureOut">
              <a:rPr lang="en-US" smtClean="0"/>
              <a:t>10/2/18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10/2/18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BFECD78-3C8E-49F2-8FAB-59489D168ABB}" type="datetimeFigureOut">
              <a:rPr lang="en-US" smtClean="0"/>
              <a:t>10/2/18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BFECD78-3C8E-49F2-8FAB-59489D168ABB}" type="datetimeFigureOut">
              <a:rPr lang="en-US" smtClean="0"/>
              <a:t>10/2/18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BFECD78-3C8E-49F2-8FAB-59489D168ABB}" type="datetimeFigureOut">
              <a:rPr lang="en-US" smtClean="0"/>
              <a:t>10/2/18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10/2/18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10/2/18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10/2/18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10/2/18</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nationalbikeregistry.com/" TargetMode="External"/><Relationship Id="rId4" Type="http://schemas.openxmlformats.org/officeDocument/2006/relationships/hyperlink" Target="bikeregistry.com" TargetMode="External"/><Relationship Id="rId1" Type="http://schemas.openxmlformats.org/officeDocument/2006/relationships/slideLayout" Target="../slideLayouts/slideLayout2.xml"/><Relationship Id="rId2" Type="http://schemas.openxmlformats.org/officeDocument/2006/relationships/hyperlink" Target="https://www.myassettag.com/bike/" TargetMode="Externa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1" Type="http://schemas.microsoft.com/office/2007/relationships/media" Target="../media/media1.mp4"/><Relationship Id="rId2"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5811347"/>
            <a:ext cx="6400800" cy="939800"/>
          </a:xfrm>
        </p:spPr>
        <p:txBody>
          <a:bodyPr>
            <a:normAutofit/>
          </a:bodyPr>
          <a:lstStyle/>
          <a:p>
            <a:r>
              <a:rPr lang="en-US" sz="2400" dirty="0" smtClean="0">
                <a:latin typeface="Vermin Vibes 2"/>
              </a:rPr>
              <a:t>Blockchain Protected.</a:t>
            </a:r>
          </a:p>
          <a:p>
            <a:endParaRPr lang="en-US" sz="2400" dirty="0">
              <a:latin typeface="Vermin Vibes 2"/>
            </a:endParaRPr>
          </a:p>
        </p:txBody>
      </p:sp>
      <p:sp>
        <p:nvSpPr>
          <p:cNvPr id="6" name="TextBox 5"/>
          <p:cNvSpPr txBox="1"/>
          <p:nvPr/>
        </p:nvSpPr>
        <p:spPr>
          <a:xfrm>
            <a:off x="2616744" y="417112"/>
            <a:ext cx="3910511" cy="954107"/>
          </a:xfrm>
          <a:prstGeom prst="rect">
            <a:avLst/>
          </a:prstGeom>
          <a:noFill/>
        </p:spPr>
        <p:txBody>
          <a:bodyPr wrap="square" rtlCol="0">
            <a:spAutoFit/>
          </a:bodyPr>
          <a:lstStyle/>
          <a:p>
            <a:pPr algn="ctr"/>
            <a:r>
              <a:rPr lang="en-US" sz="5600" b="1" dirty="0">
                <a:latin typeface="Vermin Vibes 2" panose="02000500000000000000" pitchFamily="2" charset="0"/>
              </a:rPr>
              <a:t>B</a:t>
            </a:r>
            <a:r>
              <a:rPr lang="en-US" sz="4800" b="1" dirty="0">
                <a:latin typeface="Vermin Vibes 2" panose="02000500000000000000" pitchFamily="2" charset="0"/>
              </a:rPr>
              <a:t>ike</a:t>
            </a:r>
            <a:r>
              <a:rPr lang="en-US" sz="5600" b="1" dirty="0">
                <a:latin typeface="Vermin Vibes 2" panose="02000500000000000000" pitchFamily="2" charset="0"/>
              </a:rPr>
              <a:t>D</a:t>
            </a:r>
            <a:r>
              <a:rPr lang="en-US" sz="4800" b="1" dirty="0">
                <a:latin typeface="Vermin Vibes 2" panose="02000500000000000000" pitchFamily="2" charset="0"/>
              </a:rPr>
              <a:t>eed</a:t>
            </a:r>
          </a:p>
        </p:txBody>
      </p:sp>
      <p:pic>
        <p:nvPicPr>
          <p:cNvPr id="7" name="Picture 6">
            <a:extLst>
              <a:ext uri="{FF2B5EF4-FFF2-40B4-BE49-F238E27FC236}">
                <a16:creationId xmlns="" xmlns:a16="http://schemas.microsoft.com/office/drawing/2014/main" id="{DEE28063-91C2-4C83-8465-9352D9DA93FB}"/>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2588622" y="1607906"/>
            <a:ext cx="3966754" cy="3966754"/>
          </a:xfrm>
          <a:prstGeom prst="rect">
            <a:avLst/>
          </a:prstGeom>
        </p:spPr>
      </p:pic>
    </p:spTree>
    <p:extLst>
      <p:ext uri="{BB962C8B-B14F-4D97-AF65-F5344CB8AC3E}">
        <p14:creationId xmlns:p14="http://schemas.microsoft.com/office/powerpoint/2010/main" val="3017695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u="sng" dirty="0" smtClean="0">
                <a:latin typeface="Vermin Vibes 2"/>
              </a:rPr>
              <a:t>Feature RECAP</a:t>
            </a:r>
            <a:endParaRPr lang="en-US" u="sng" dirty="0">
              <a:latin typeface="Vermin Vibes 2"/>
            </a:endParaRP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1193" y="1600200"/>
            <a:ext cx="2549838" cy="4525963"/>
          </a:xfrm>
        </p:spPr>
      </p:pic>
      <p:sp>
        <p:nvSpPr>
          <p:cNvPr id="9" name="TextBox 8"/>
          <p:cNvSpPr txBox="1"/>
          <p:nvPr/>
        </p:nvSpPr>
        <p:spPr>
          <a:xfrm>
            <a:off x="3758951" y="1636865"/>
            <a:ext cx="5029039" cy="3693319"/>
          </a:xfrm>
          <a:prstGeom prst="rect">
            <a:avLst/>
          </a:prstGeom>
          <a:noFill/>
        </p:spPr>
        <p:txBody>
          <a:bodyPr wrap="square" rtlCol="0">
            <a:spAutoFit/>
          </a:bodyPr>
          <a:lstStyle/>
          <a:p>
            <a:endParaRPr lang="en-US" sz="2400" dirty="0" smtClean="0"/>
          </a:p>
          <a:p>
            <a:pPr marL="342900" indent="-342900">
              <a:buFont typeface="Arial"/>
              <a:buChar char="•"/>
            </a:pPr>
            <a:r>
              <a:rPr lang="en-US" sz="2400" dirty="0" smtClean="0"/>
              <a:t>Transfer of </a:t>
            </a:r>
            <a:r>
              <a:rPr lang="en-US" sz="2400" dirty="0"/>
              <a:t>Ownership</a:t>
            </a:r>
            <a:r>
              <a:rPr lang="en-US" sz="2400" dirty="0" smtClean="0"/>
              <a:t>.</a:t>
            </a:r>
          </a:p>
          <a:p>
            <a:pPr marL="342900" indent="-342900">
              <a:buFont typeface="Arial"/>
              <a:buChar char="•"/>
            </a:pPr>
            <a:r>
              <a:rPr lang="en-US" sz="2400" dirty="0" smtClean="0"/>
              <a:t>Maintenance Tracking.</a:t>
            </a:r>
          </a:p>
          <a:p>
            <a:pPr marL="342900" indent="-342900">
              <a:buFont typeface="Arial"/>
              <a:buChar char="•"/>
            </a:pPr>
            <a:r>
              <a:rPr lang="en-US" sz="2400" dirty="0" smtClean="0"/>
              <a:t>Proof of Ownership.</a:t>
            </a:r>
            <a:endParaRPr lang="en-US" sz="2400" dirty="0"/>
          </a:p>
          <a:p>
            <a:pPr marL="342900" indent="-342900">
              <a:buFont typeface="Arial"/>
              <a:buChar char="•"/>
            </a:pPr>
            <a:r>
              <a:rPr lang="en-US" sz="2400" dirty="0" smtClean="0"/>
              <a:t>Supply Chain Tracking.</a:t>
            </a:r>
            <a:endParaRPr lang="en-US" sz="2400" dirty="0"/>
          </a:p>
          <a:p>
            <a:pPr marL="285750" indent="-285750">
              <a:buFont typeface="Arial"/>
              <a:buChar char="•"/>
            </a:pPr>
            <a:r>
              <a:rPr lang="en-US" sz="2400" dirty="0" smtClean="0"/>
              <a:t> Theft and Recovery.</a:t>
            </a:r>
            <a:endParaRPr lang="en-US" sz="2400" dirty="0"/>
          </a:p>
          <a:p>
            <a:pPr marL="285750" indent="-285750">
              <a:buFont typeface="Arial"/>
              <a:buChar char="•"/>
            </a:pPr>
            <a:r>
              <a:rPr lang="en-US" sz="2400" dirty="0" smtClean="0"/>
              <a:t> Search Bikes and Owners.</a:t>
            </a:r>
          </a:p>
          <a:p>
            <a:pPr marL="285750" indent="-285750">
              <a:buFont typeface="Arial"/>
              <a:buChar char="•"/>
            </a:pPr>
            <a:r>
              <a:rPr lang="en-US" sz="2400" dirty="0"/>
              <a:t> </a:t>
            </a:r>
            <a:r>
              <a:rPr lang="en-US" sz="2400" dirty="0" smtClean="0"/>
              <a:t>Data Discovery.</a:t>
            </a:r>
          </a:p>
          <a:p>
            <a:pPr marL="285750" indent="-285750">
              <a:buFont typeface="Arial"/>
              <a:buChar char="•"/>
            </a:pPr>
            <a:r>
              <a:rPr lang="en-US" sz="2400" dirty="0" smtClean="0"/>
              <a:t>Smart Locks.</a:t>
            </a:r>
            <a:endParaRPr lang="en-US" sz="2400" dirty="0"/>
          </a:p>
          <a:p>
            <a:pPr marL="285750" indent="-285750">
              <a:buFont typeface="Arial"/>
              <a:buChar char="•"/>
            </a:pPr>
            <a:endParaRPr lang="en-US" dirty="0"/>
          </a:p>
        </p:txBody>
      </p:sp>
    </p:spTree>
    <p:extLst>
      <p:ext uri="{BB962C8B-B14F-4D97-AF65-F5344CB8AC3E}">
        <p14:creationId xmlns:p14="http://schemas.microsoft.com/office/powerpoint/2010/main" val="14428327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latin typeface="Vermin Vibes 2"/>
              </a:rPr>
              <a:t>The Geek Stuff</a:t>
            </a:r>
          </a:p>
        </p:txBody>
      </p:sp>
      <p:sp>
        <p:nvSpPr>
          <p:cNvPr id="3" name="Content Placeholder 2"/>
          <p:cNvSpPr>
            <a:spLocks noGrp="1"/>
          </p:cNvSpPr>
          <p:nvPr>
            <p:ph idx="1"/>
          </p:nvPr>
        </p:nvSpPr>
        <p:spPr/>
        <p:txBody>
          <a:bodyPr>
            <a:normAutofit fontScale="85000" lnSpcReduction="10000"/>
          </a:bodyPr>
          <a:lstStyle/>
          <a:p>
            <a:pPr marL="0" indent="0">
              <a:buNone/>
            </a:pPr>
            <a:r>
              <a:rPr lang="en-US" dirty="0"/>
              <a:t>BikeDeed is a Decentralized R</a:t>
            </a:r>
            <a:r>
              <a:rPr lang="en-US" dirty="0" smtClean="0"/>
              <a:t>egistration and Tracking Application </a:t>
            </a:r>
            <a:r>
              <a:rPr lang="en-US" dirty="0"/>
              <a:t>running as a </a:t>
            </a:r>
            <a:r>
              <a:rPr lang="en-US" dirty="0" smtClean="0"/>
              <a:t>Smart </a:t>
            </a:r>
            <a:r>
              <a:rPr lang="en-US" dirty="0"/>
              <a:t>C</a:t>
            </a:r>
            <a:r>
              <a:rPr lang="en-US" dirty="0" smtClean="0"/>
              <a:t>ontract </a:t>
            </a:r>
            <a:r>
              <a:rPr lang="en-US" dirty="0"/>
              <a:t>on the Ethereum Blockchain.  Technologies include:</a:t>
            </a:r>
          </a:p>
          <a:p>
            <a:endParaRPr lang="en-US" dirty="0" smtClean="0"/>
          </a:p>
          <a:p>
            <a:r>
              <a:rPr lang="en-US" dirty="0" smtClean="0"/>
              <a:t>Inter</a:t>
            </a:r>
            <a:r>
              <a:rPr lang="en-US" dirty="0"/>
              <a:t>-Planetary File </a:t>
            </a:r>
            <a:r>
              <a:rPr lang="en-US" dirty="0" smtClean="0"/>
              <a:t>System</a:t>
            </a:r>
            <a:endParaRPr lang="en-US" dirty="0"/>
          </a:p>
          <a:p>
            <a:r>
              <a:rPr lang="en-US" dirty="0" smtClean="0"/>
              <a:t>ERC721 </a:t>
            </a:r>
            <a:r>
              <a:rPr lang="en-US" dirty="0"/>
              <a:t>non-fungible </a:t>
            </a:r>
            <a:r>
              <a:rPr lang="en-US" dirty="0" smtClean="0"/>
              <a:t>tokens</a:t>
            </a:r>
            <a:endParaRPr lang="en-US" dirty="0"/>
          </a:p>
          <a:p>
            <a:r>
              <a:rPr lang="en-US" dirty="0"/>
              <a:t>Web3</a:t>
            </a:r>
          </a:p>
          <a:p>
            <a:endParaRPr lang="en-US" dirty="0"/>
          </a:p>
          <a:p>
            <a:pPr marL="0" indent="0">
              <a:buNone/>
            </a:pPr>
            <a:r>
              <a:rPr lang="en-US" dirty="0"/>
              <a:t>The Minimum Viable Product is up and running on the </a:t>
            </a:r>
            <a:r>
              <a:rPr lang="en-US" dirty="0" err="1"/>
              <a:t>Ethereum</a:t>
            </a:r>
            <a:r>
              <a:rPr lang="en-US" dirty="0"/>
              <a:t> </a:t>
            </a:r>
            <a:r>
              <a:rPr lang="en-US" dirty="0" err="1"/>
              <a:t>M</a:t>
            </a:r>
            <a:r>
              <a:rPr lang="en-US" dirty="0" err="1" smtClean="0"/>
              <a:t>ainnet</a:t>
            </a:r>
            <a:r>
              <a:rPr lang="en-US" dirty="0" smtClean="0"/>
              <a:t> </a:t>
            </a:r>
            <a:r>
              <a:rPr lang="en-US" dirty="0"/>
              <a:t>now.  Go to https://</a:t>
            </a:r>
            <a:r>
              <a:rPr lang="en-US" dirty="0" smtClean="0"/>
              <a:t>bikedeed.io/app</a:t>
            </a:r>
            <a:endParaRPr lang="en-US" dirty="0"/>
          </a:p>
          <a:p>
            <a:endParaRPr lang="en-US" dirty="0"/>
          </a:p>
        </p:txBody>
      </p:sp>
      <p:pic>
        <p:nvPicPr>
          <p:cNvPr id="6" name="Picture 5">
            <a:extLst>
              <a:ext uri="{FF2B5EF4-FFF2-40B4-BE49-F238E27FC236}">
                <a16:creationId xmlns="" xmlns:a16="http://schemas.microsoft.com/office/drawing/2014/main" id="{4C24787B-3860-4821-B65F-1B57A65A7EB8}"/>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55716" y="1600200"/>
            <a:ext cx="4234543" cy="4234543"/>
          </a:xfrm>
          <a:prstGeom prst="rect">
            <a:avLst/>
          </a:prstGeom>
        </p:spPr>
      </p:pic>
    </p:spTree>
    <p:extLst>
      <p:ext uri="{BB962C8B-B14F-4D97-AF65-F5344CB8AC3E}">
        <p14:creationId xmlns:p14="http://schemas.microsoft.com/office/powerpoint/2010/main" val="1573948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24E56DE3-7592-49EC-8AE5-3B9D57998E13}"/>
              </a:ext>
            </a:extLst>
          </p:cNvPr>
          <p:cNvSpPr/>
          <p:nvPr/>
        </p:nvSpPr>
        <p:spPr>
          <a:xfrm>
            <a:off x="367936" y="4127862"/>
            <a:ext cx="8401595" cy="1933303"/>
          </a:xfrm>
          <a:prstGeom prst="rect">
            <a:avLst/>
          </a:prstGeom>
          <a:solidFill>
            <a:schemeClr val="bg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normAutofit fontScale="90000"/>
          </a:bodyPr>
          <a:lstStyle/>
          <a:p>
            <a:r>
              <a:rPr lang="en-US" u="sng" dirty="0" smtClean="0">
                <a:latin typeface="Vermin Vibes 2"/>
              </a:rPr>
              <a:t> BlockCHAIN Revolution?</a:t>
            </a:r>
            <a:endParaRPr lang="en-US" u="sng" dirty="0">
              <a:latin typeface="Vermin Vibes 2"/>
            </a:endParaRPr>
          </a:p>
        </p:txBody>
      </p:sp>
      <p:sp>
        <p:nvSpPr>
          <p:cNvPr id="3" name="Content Placeholder 2"/>
          <p:cNvSpPr>
            <a:spLocks noGrp="1"/>
          </p:cNvSpPr>
          <p:nvPr>
            <p:ph idx="1"/>
          </p:nvPr>
        </p:nvSpPr>
        <p:spPr/>
        <p:txBody>
          <a:bodyPr>
            <a:normAutofit/>
          </a:bodyPr>
          <a:lstStyle/>
          <a:p>
            <a:pPr marL="0" indent="0">
              <a:buNone/>
            </a:pPr>
            <a:r>
              <a:rPr lang="en-US" sz="2400" dirty="0"/>
              <a:t>Getting the average person to see beyond the hype of tokens, Blockchain and ICOs is a difficult task.  People need to be exposed to </a:t>
            </a:r>
            <a:r>
              <a:rPr lang="en-US" sz="2400" dirty="0">
                <a:solidFill>
                  <a:srgbClr val="00B0F0"/>
                </a:solidFill>
              </a:rPr>
              <a:t>real-world applications </a:t>
            </a:r>
            <a:r>
              <a:rPr lang="en-US" sz="2400" dirty="0"/>
              <a:t>that are based on concepts they already understand before they will be open to the ideas that make Decentralization so </a:t>
            </a:r>
            <a:r>
              <a:rPr lang="en-US" sz="2400" dirty="0">
                <a:solidFill>
                  <a:srgbClr val="00B0F0"/>
                </a:solidFill>
              </a:rPr>
              <a:t>exciting and revolutionary</a:t>
            </a:r>
            <a:r>
              <a:rPr lang="en-US" sz="2400" dirty="0"/>
              <a:t>.  That was the primary motivation for creating BikeDeed.</a:t>
            </a:r>
          </a:p>
          <a:p>
            <a:pPr marL="0" indent="0">
              <a:buNone/>
            </a:pPr>
            <a:endParaRPr lang="en-US" sz="2400" dirty="0"/>
          </a:p>
          <a:p>
            <a:pPr marL="0" indent="0">
              <a:buNone/>
            </a:pPr>
            <a:r>
              <a:rPr lang="en-US" sz="2400" dirty="0"/>
              <a:t>The </a:t>
            </a:r>
            <a:r>
              <a:rPr lang="en-US" sz="2400" dirty="0" smtClean="0"/>
              <a:t>huge </a:t>
            </a:r>
            <a:r>
              <a:rPr lang="en-US" sz="2400" dirty="0"/>
              <a:t>market of bicycle ownership represents a unique opportunity to bring a significant portion of the world’s population into the Blockchain ecosystem, leading to further </a:t>
            </a:r>
            <a:r>
              <a:rPr lang="en-US" sz="2400" dirty="0" smtClean="0"/>
              <a:t>monetization opportunities.</a:t>
            </a:r>
            <a:endParaRPr lang="en-US" sz="2400" dirty="0"/>
          </a:p>
        </p:txBody>
      </p:sp>
    </p:spTree>
    <p:extLst>
      <p:ext uri="{BB962C8B-B14F-4D97-AF65-F5344CB8AC3E}">
        <p14:creationId xmlns:p14="http://schemas.microsoft.com/office/powerpoint/2010/main" val="32893437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latin typeface="Vermin Vibes 2"/>
                <a:cs typeface="Vermin Vibes 2"/>
              </a:rPr>
              <a:t>The Problem</a:t>
            </a:r>
          </a:p>
        </p:txBody>
      </p:sp>
      <p:sp>
        <p:nvSpPr>
          <p:cNvPr id="3" name="Content Placeholder 2"/>
          <p:cNvSpPr>
            <a:spLocks noGrp="1"/>
          </p:cNvSpPr>
          <p:nvPr>
            <p:ph idx="1"/>
          </p:nvPr>
        </p:nvSpPr>
        <p:spPr/>
        <p:txBody>
          <a:bodyPr/>
          <a:lstStyle/>
          <a:p>
            <a:pPr marL="400050" lvl="1" indent="0">
              <a:buNone/>
            </a:pPr>
            <a:endParaRPr lang="en-US" sz="3200" dirty="0"/>
          </a:p>
          <a:p>
            <a:pPr marL="400050" lvl="1" indent="0">
              <a:buNone/>
            </a:pPr>
            <a:r>
              <a:rPr lang="en-US" sz="3200" dirty="0"/>
              <a:t>There is currently no </a:t>
            </a:r>
            <a:r>
              <a:rPr lang="en-US" sz="3200" dirty="0">
                <a:solidFill>
                  <a:srgbClr val="00B0F0"/>
                </a:solidFill>
              </a:rPr>
              <a:t>Universal, Trusted, Borderless, Decentralized</a:t>
            </a:r>
            <a:r>
              <a:rPr lang="en-US" sz="3200" dirty="0"/>
              <a:t> repository for the registration, transfer and tracking of </a:t>
            </a:r>
            <a:r>
              <a:rPr lang="en-US" sz="3200" dirty="0" smtClean="0"/>
              <a:t>bicycles</a:t>
            </a:r>
            <a:r>
              <a:rPr lang="en-US" sz="3200" dirty="0"/>
              <a:t>.</a:t>
            </a:r>
          </a:p>
          <a:p>
            <a:pPr marL="400050" lvl="1" indent="0">
              <a:buNone/>
            </a:pPr>
            <a:endParaRPr lang="en-US" sz="3200" dirty="0"/>
          </a:p>
          <a:p>
            <a:pPr marL="400050" lvl="1" indent="0" algn="ctr">
              <a:buNone/>
            </a:pPr>
            <a:r>
              <a:rPr lang="en-US" sz="3200" dirty="0"/>
              <a:t>                </a:t>
            </a:r>
          </a:p>
          <a:p>
            <a:pPr marL="400050" lvl="1" indent="0" algn="ctr">
              <a:buNone/>
            </a:pPr>
            <a:r>
              <a:rPr lang="en-US" sz="3200" dirty="0"/>
              <a:t>                 “So, why should I care?”</a:t>
            </a:r>
          </a:p>
          <a:p>
            <a:pPr marL="0" indent="0">
              <a:buNone/>
            </a:pPr>
            <a:endParaRPr lang="en-US" sz="2400" dirty="0"/>
          </a:p>
        </p:txBody>
      </p:sp>
    </p:spTree>
    <p:extLst>
      <p:ext uri="{BB962C8B-B14F-4D97-AF65-F5344CB8AC3E}">
        <p14:creationId xmlns:p14="http://schemas.microsoft.com/office/powerpoint/2010/main" val="3502717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latin typeface="Vermin Vibes 2"/>
                <a:cs typeface="Vermin Vibes 2"/>
              </a:rPr>
              <a:t>The Numbers</a:t>
            </a:r>
          </a:p>
        </p:txBody>
      </p:sp>
      <p:sp>
        <p:nvSpPr>
          <p:cNvPr id="3" name="Content Placeholder 2"/>
          <p:cNvSpPr>
            <a:spLocks noGrp="1"/>
          </p:cNvSpPr>
          <p:nvPr>
            <p:ph idx="1"/>
          </p:nvPr>
        </p:nvSpPr>
        <p:spPr/>
        <p:txBody>
          <a:bodyPr>
            <a:normAutofit lnSpcReduction="10000"/>
          </a:bodyPr>
          <a:lstStyle/>
          <a:p>
            <a:r>
              <a:rPr lang="en-US" b="1" dirty="0">
                <a:solidFill>
                  <a:srgbClr val="00B0F0"/>
                </a:solidFill>
              </a:rPr>
              <a:t>Two Billion  </a:t>
            </a:r>
            <a:r>
              <a:rPr lang="en-US" b="1" dirty="0">
                <a:solidFill>
                  <a:schemeClr val="bg1">
                    <a:lumMod val="75000"/>
                    <a:lumOff val="25000"/>
                  </a:schemeClr>
                </a:solidFill>
              </a:rPr>
              <a:t>2,000,000,000</a:t>
            </a:r>
          </a:p>
          <a:p>
            <a:pPr marL="0" indent="0">
              <a:buNone/>
            </a:pPr>
            <a:r>
              <a:rPr lang="en-US" dirty="0"/>
              <a:t> </a:t>
            </a:r>
            <a:r>
              <a:rPr lang="en-US" sz="2400" dirty="0"/>
              <a:t>Number of bicycles in use around the world.</a:t>
            </a:r>
            <a:endParaRPr lang="en-US" dirty="0"/>
          </a:p>
          <a:p>
            <a:r>
              <a:rPr lang="en-US" b="1" dirty="0">
                <a:solidFill>
                  <a:srgbClr val="00B0F0"/>
                </a:solidFill>
              </a:rPr>
              <a:t>One Hundred Million  </a:t>
            </a:r>
            <a:r>
              <a:rPr lang="en-US" b="1" dirty="0">
                <a:solidFill>
                  <a:schemeClr val="bg1">
                    <a:lumMod val="75000"/>
                    <a:lumOff val="25000"/>
                  </a:schemeClr>
                </a:solidFill>
              </a:rPr>
              <a:t>100,000,000</a:t>
            </a:r>
          </a:p>
          <a:p>
            <a:pPr marL="0" indent="0">
              <a:buNone/>
            </a:pPr>
            <a:r>
              <a:rPr lang="en-US" dirty="0"/>
              <a:t> </a:t>
            </a:r>
            <a:r>
              <a:rPr lang="en-US" sz="2400" dirty="0"/>
              <a:t>The number of new bicycles </a:t>
            </a:r>
            <a:r>
              <a:rPr lang="en-US" sz="2400" dirty="0" smtClean="0"/>
              <a:t>manufactured, shipped and sold </a:t>
            </a:r>
            <a:r>
              <a:rPr lang="en-US" sz="2400" dirty="0"/>
              <a:t>worldwide each year.  </a:t>
            </a:r>
          </a:p>
          <a:p>
            <a:r>
              <a:rPr lang="en-US" b="1" dirty="0">
                <a:solidFill>
                  <a:srgbClr val="00B0F0"/>
                </a:solidFill>
              </a:rPr>
              <a:t>One and a Half Million  </a:t>
            </a:r>
            <a:r>
              <a:rPr lang="en-US" b="1" dirty="0">
                <a:solidFill>
                  <a:schemeClr val="bg1">
                    <a:lumMod val="75000"/>
                    <a:lumOff val="25000"/>
                  </a:schemeClr>
                </a:solidFill>
              </a:rPr>
              <a:t>1,500,000</a:t>
            </a:r>
          </a:p>
          <a:p>
            <a:pPr marL="0" indent="0">
              <a:buNone/>
            </a:pPr>
            <a:r>
              <a:rPr lang="en-US" sz="2200" dirty="0"/>
              <a:t> Number of bicycles stolen each year in the U.S.</a:t>
            </a:r>
          </a:p>
          <a:p>
            <a:r>
              <a:rPr lang="en-US" b="1" dirty="0" smtClean="0">
                <a:solidFill>
                  <a:srgbClr val="00B0F0"/>
                </a:solidFill>
              </a:rPr>
              <a:t>Less than One Hundred  </a:t>
            </a:r>
            <a:r>
              <a:rPr lang="en-US" b="1" dirty="0" smtClean="0">
                <a:solidFill>
                  <a:schemeClr val="bg1">
                    <a:lumMod val="75000"/>
                    <a:lumOff val="25000"/>
                  </a:schemeClr>
                </a:solidFill>
              </a:rPr>
              <a:t>100 &lt;</a:t>
            </a:r>
            <a:endParaRPr lang="en-US" b="1" dirty="0">
              <a:solidFill>
                <a:schemeClr val="bg1">
                  <a:lumMod val="75000"/>
                  <a:lumOff val="25000"/>
                </a:schemeClr>
              </a:solidFill>
            </a:endParaRPr>
          </a:p>
          <a:p>
            <a:pPr marL="0" indent="0">
              <a:buNone/>
            </a:pPr>
            <a:r>
              <a:rPr lang="en-US" dirty="0"/>
              <a:t> </a:t>
            </a:r>
            <a:r>
              <a:rPr lang="en-US" sz="2400" dirty="0"/>
              <a:t>The number of bicycles currently registered on the Blockchain.</a:t>
            </a:r>
          </a:p>
          <a:p>
            <a:pPr marL="0" indent="0">
              <a:buNone/>
            </a:pPr>
            <a:endParaRPr lang="en-US" dirty="0"/>
          </a:p>
        </p:txBody>
      </p:sp>
    </p:spTree>
    <p:extLst>
      <p:ext uri="{BB962C8B-B14F-4D97-AF65-F5344CB8AC3E}">
        <p14:creationId xmlns:p14="http://schemas.microsoft.com/office/powerpoint/2010/main" val="3928150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ikeDeed-Inforgraphic.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35785"/>
            <a:ext cx="9144000" cy="5143500"/>
          </a:xfrm>
          <a:prstGeom prst="rect">
            <a:avLst/>
          </a:prstGeom>
        </p:spPr>
      </p:pic>
      <p:sp>
        <p:nvSpPr>
          <p:cNvPr id="7" name="Title 1"/>
          <p:cNvSpPr>
            <a:spLocks noGrp="1"/>
          </p:cNvSpPr>
          <p:nvPr>
            <p:ph type="title"/>
          </p:nvPr>
        </p:nvSpPr>
        <p:spPr>
          <a:xfrm>
            <a:off x="457200" y="118702"/>
            <a:ext cx="8229600" cy="850900"/>
          </a:xfrm>
        </p:spPr>
        <p:txBody>
          <a:bodyPr>
            <a:normAutofit/>
          </a:bodyPr>
          <a:lstStyle/>
          <a:p>
            <a:r>
              <a:rPr lang="en-US" sz="2800" u="sng" dirty="0" smtClean="0">
                <a:latin typeface="Vermin Vibes 2"/>
                <a:cs typeface="Vermin Vibes 2"/>
              </a:rPr>
              <a:t>Enter </a:t>
            </a:r>
            <a:r>
              <a:rPr lang="en-US" sz="2800" u="sng" dirty="0" smtClean="0">
                <a:latin typeface="Vermin Vibes 2"/>
                <a:cs typeface="Vermin Vibes 2"/>
              </a:rPr>
              <a:t>BIKEDEED</a:t>
            </a:r>
            <a:endParaRPr lang="en-US" sz="2800" u="sng" dirty="0">
              <a:latin typeface="Vermin Vibes 2"/>
              <a:cs typeface="Vermin Vibes 2"/>
            </a:endParaRPr>
          </a:p>
        </p:txBody>
      </p:sp>
    </p:spTree>
    <p:extLst>
      <p:ext uri="{BB962C8B-B14F-4D97-AF65-F5344CB8AC3E}">
        <p14:creationId xmlns:p14="http://schemas.microsoft.com/office/powerpoint/2010/main" val="26303550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latin typeface="Vermin Vibes 2"/>
              </a:rPr>
              <a:t>How it works </a:t>
            </a:r>
            <a:endParaRPr lang="en-US" u="sng" dirty="0">
              <a:latin typeface="Vermin Vibes 2"/>
            </a:endParaRPr>
          </a:p>
        </p:txBody>
      </p:sp>
      <p:sp>
        <p:nvSpPr>
          <p:cNvPr id="3" name="Content Placeholder 2"/>
          <p:cNvSpPr>
            <a:spLocks noGrp="1"/>
          </p:cNvSpPr>
          <p:nvPr>
            <p:ph idx="1"/>
          </p:nvPr>
        </p:nvSpPr>
        <p:spPr>
          <a:xfrm>
            <a:off x="457200" y="1652648"/>
            <a:ext cx="8229600" cy="4830567"/>
          </a:xfrm>
        </p:spPr>
        <p:txBody>
          <a:bodyPr>
            <a:normAutofit fontScale="85000" lnSpcReduction="10000"/>
          </a:bodyPr>
          <a:lstStyle/>
          <a:p>
            <a:pPr marL="0" lvl="1" indent="0" algn="ctr">
              <a:buNone/>
            </a:pPr>
            <a:r>
              <a:rPr lang="en-US" sz="3200" dirty="0">
                <a:solidFill>
                  <a:srgbClr val="00B0F0"/>
                </a:solidFill>
              </a:rPr>
              <a:t>A Universal, Trusted, Borderless, Decentralized,  repository for the registration, transfer and tracking of </a:t>
            </a:r>
            <a:r>
              <a:rPr lang="en-US" sz="3200" dirty="0" smtClean="0">
                <a:solidFill>
                  <a:srgbClr val="00B0F0"/>
                </a:solidFill>
              </a:rPr>
              <a:t>bicycles.</a:t>
            </a:r>
          </a:p>
          <a:p>
            <a:pPr marL="0" lvl="1" indent="0" algn="ctr">
              <a:buNone/>
            </a:pPr>
            <a:endParaRPr lang="en-US" dirty="0"/>
          </a:p>
          <a:p>
            <a:pPr marL="400050" lvl="1" indent="0">
              <a:buNone/>
            </a:pPr>
            <a:r>
              <a:rPr lang="en-US" sz="2000" dirty="0"/>
              <a:t>Each bicycle is labeled with a </a:t>
            </a:r>
            <a:r>
              <a:rPr lang="en-US" sz="2000" dirty="0" smtClean="0">
                <a:solidFill>
                  <a:srgbClr val="00B0F0"/>
                </a:solidFill>
              </a:rPr>
              <a:t>QR code </a:t>
            </a:r>
            <a:r>
              <a:rPr lang="en-US" sz="2000" dirty="0" smtClean="0"/>
              <a:t>and </a:t>
            </a:r>
            <a:r>
              <a:rPr lang="en-US" sz="2000" dirty="0" smtClean="0">
                <a:solidFill>
                  <a:srgbClr val="00B0F0"/>
                </a:solidFill>
              </a:rPr>
              <a:t>registered </a:t>
            </a:r>
            <a:r>
              <a:rPr lang="en-US" sz="2000" dirty="0" smtClean="0"/>
              <a:t>on </a:t>
            </a:r>
            <a:r>
              <a:rPr lang="en-US" sz="2000" dirty="0"/>
              <a:t>the Blockchain before it leaves the factory.  When the </a:t>
            </a:r>
            <a:r>
              <a:rPr lang="en-US" sz="2000" dirty="0" smtClean="0"/>
              <a:t>bicycle </a:t>
            </a:r>
            <a:r>
              <a:rPr lang="en-US" sz="2000" dirty="0"/>
              <a:t>is shipped to </a:t>
            </a:r>
            <a:r>
              <a:rPr lang="en-US" sz="2000" dirty="0" smtClean="0"/>
              <a:t>the wholesaler</a:t>
            </a:r>
            <a:r>
              <a:rPr lang="en-US" sz="2000" dirty="0"/>
              <a:t>, </a:t>
            </a:r>
            <a:r>
              <a:rPr lang="en-US" sz="2000" dirty="0" smtClean="0"/>
              <a:t>the BikeDeed dApp is used to </a:t>
            </a:r>
            <a:r>
              <a:rPr lang="en-US" sz="2000" dirty="0" smtClean="0">
                <a:solidFill>
                  <a:srgbClr val="00B0F0"/>
                </a:solidFill>
              </a:rPr>
              <a:t>transfer ownership </a:t>
            </a:r>
            <a:r>
              <a:rPr lang="en-US" sz="2000" dirty="0" smtClean="0"/>
              <a:t>of the the ERC 721 deed to the wholesaler’s wallet.  The same process occurs when the </a:t>
            </a:r>
            <a:r>
              <a:rPr lang="en-US" sz="2000" dirty="0"/>
              <a:t>bike is shipped to the </a:t>
            </a:r>
            <a:r>
              <a:rPr lang="en-US" sz="2000" dirty="0" smtClean="0"/>
              <a:t>Local </a:t>
            </a:r>
            <a:r>
              <a:rPr lang="en-US" sz="2000" dirty="0"/>
              <a:t>B</a:t>
            </a:r>
            <a:r>
              <a:rPr lang="en-US" sz="2000" dirty="0" smtClean="0"/>
              <a:t>ike </a:t>
            </a:r>
            <a:r>
              <a:rPr lang="en-US" sz="2000" dirty="0"/>
              <a:t>S</a:t>
            </a:r>
            <a:r>
              <a:rPr lang="en-US" sz="2000" dirty="0" smtClean="0"/>
              <a:t>hop </a:t>
            </a:r>
            <a:r>
              <a:rPr lang="en-US" sz="2000" dirty="0"/>
              <a:t>for retail </a:t>
            </a:r>
            <a:r>
              <a:rPr lang="en-US" sz="2000" dirty="0" smtClean="0"/>
              <a:t>sale.  When </a:t>
            </a:r>
            <a:r>
              <a:rPr lang="en-US" sz="2000" dirty="0"/>
              <a:t>the bike is </a:t>
            </a:r>
            <a:r>
              <a:rPr lang="en-US" sz="2000" dirty="0" smtClean="0"/>
              <a:t>finally sold </a:t>
            </a:r>
            <a:r>
              <a:rPr lang="en-US" sz="2000" dirty="0"/>
              <a:t>to an </a:t>
            </a:r>
            <a:r>
              <a:rPr lang="en-US" sz="2000" dirty="0" smtClean="0"/>
              <a:t>individual - or between individuals </a:t>
            </a:r>
            <a:r>
              <a:rPr lang="mr-IN" sz="2000" dirty="0" smtClean="0"/>
              <a:t>–</a:t>
            </a:r>
            <a:r>
              <a:rPr lang="en-US" sz="2000" dirty="0" smtClean="0"/>
              <a:t> ownership of the  bicycle’s </a:t>
            </a:r>
            <a:r>
              <a:rPr lang="en-US" sz="2000" dirty="0"/>
              <a:t>deed is </a:t>
            </a:r>
            <a:r>
              <a:rPr lang="en-US" sz="2000" dirty="0" smtClean="0"/>
              <a:t>transferred </a:t>
            </a:r>
            <a:r>
              <a:rPr lang="en-US" sz="2000" dirty="0">
                <a:solidFill>
                  <a:srgbClr val="00B0F0"/>
                </a:solidFill>
              </a:rPr>
              <a:t>f</a:t>
            </a:r>
            <a:r>
              <a:rPr lang="en-US" sz="2000" dirty="0" smtClean="0">
                <a:solidFill>
                  <a:srgbClr val="00B0F0"/>
                </a:solidFill>
              </a:rPr>
              <a:t>rom one individual’s wallet to another</a:t>
            </a:r>
            <a:r>
              <a:rPr lang="en-US" sz="2000" dirty="0" smtClean="0"/>
              <a:t>.  At every stage of the bicycle’s voyage, the QR code on the bicycle is used to record the time and location of each </a:t>
            </a:r>
            <a:r>
              <a:rPr lang="en-US" sz="2000" dirty="0"/>
              <a:t>s</a:t>
            </a:r>
            <a:r>
              <a:rPr lang="en-US" sz="2000" dirty="0" smtClean="0"/>
              <a:t>upply-chain transaction </a:t>
            </a:r>
            <a:r>
              <a:rPr lang="en-US" sz="2000" dirty="0" smtClean="0">
                <a:solidFill>
                  <a:srgbClr val="00B0F0"/>
                </a:solidFill>
              </a:rPr>
              <a:t>making it a public record on the </a:t>
            </a:r>
            <a:r>
              <a:rPr lang="en-US" sz="2000" dirty="0" err="1" smtClean="0">
                <a:solidFill>
                  <a:srgbClr val="00B0F0"/>
                </a:solidFill>
              </a:rPr>
              <a:t>Blockchain</a:t>
            </a:r>
            <a:r>
              <a:rPr lang="en-US" sz="2000" dirty="0" smtClean="0"/>
              <a:t>.  Every time maintenance is performed on the bike, the QR code and BikeDeed dApp is used to record the time, location, cost and description of the work.  That information remains a public record on the Blockchain. This rich </a:t>
            </a:r>
            <a:r>
              <a:rPr lang="en-US" sz="2000" dirty="0" err="1" smtClean="0"/>
              <a:t>Blockchain</a:t>
            </a:r>
            <a:r>
              <a:rPr lang="en-US" sz="2000" dirty="0" smtClean="0"/>
              <a:t> history </a:t>
            </a:r>
            <a:r>
              <a:rPr lang="en-US" sz="2000" dirty="0" smtClean="0">
                <a:solidFill>
                  <a:srgbClr val="00B0F0"/>
                </a:solidFill>
              </a:rPr>
              <a:t>deters theft</a:t>
            </a:r>
            <a:r>
              <a:rPr lang="en-US" sz="2000" dirty="0" smtClean="0"/>
              <a:t> and  facilitates recovery </a:t>
            </a:r>
            <a:r>
              <a:rPr lang="mr-IN" sz="2000" dirty="0" smtClean="0"/>
              <a:t>–</a:t>
            </a:r>
            <a:r>
              <a:rPr lang="en-US" sz="2000" dirty="0" smtClean="0"/>
              <a:t> especially in the case of international trafficking.</a:t>
            </a:r>
            <a:endParaRPr lang="en-US" sz="2000" dirty="0"/>
          </a:p>
        </p:txBody>
      </p:sp>
    </p:spTree>
    <p:extLst>
      <p:ext uri="{BB962C8B-B14F-4D97-AF65-F5344CB8AC3E}">
        <p14:creationId xmlns:p14="http://schemas.microsoft.com/office/powerpoint/2010/main" val="665227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latin typeface="Vermin Vibes 2"/>
                <a:cs typeface="Vermin Vibes 2"/>
              </a:rPr>
              <a:t>Revenue Streams</a:t>
            </a:r>
            <a:endParaRPr lang="en-US" u="sng" dirty="0">
              <a:latin typeface="Vermin Vibes 2"/>
              <a:cs typeface="Vermin Vibes 2"/>
            </a:endParaRPr>
          </a:p>
        </p:txBody>
      </p:sp>
      <p:sp>
        <p:nvSpPr>
          <p:cNvPr id="3" name="Content Placeholder 2"/>
          <p:cNvSpPr>
            <a:spLocks noGrp="1"/>
          </p:cNvSpPr>
          <p:nvPr>
            <p:ph idx="1"/>
          </p:nvPr>
        </p:nvSpPr>
        <p:spPr/>
        <p:txBody>
          <a:bodyPr>
            <a:normAutofit/>
          </a:bodyPr>
          <a:lstStyle/>
          <a:p>
            <a:r>
              <a:rPr lang="en-US" b="1" dirty="0" smtClean="0">
                <a:solidFill>
                  <a:srgbClr val="00B0F0"/>
                </a:solidFill>
              </a:rPr>
              <a:t>Big Data  </a:t>
            </a:r>
            <a:r>
              <a:rPr lang="en-US" b="1" dirty="0" smtClean="0">
                <a:solidFill>
                  <a:schemeClr val="bg1">
                    <a:lumMod val="75000"/>
                    <a:lumOff val="25000"/>
                  </a:schemeClr>
                </a:solidFill>
              </a:rPr>
              <a:t>Value Added Reseller.  </a:t>
            </a:r>
            <a:endParaRPr lang="en-US" b="1" dirty="0">
              <a:solidFill>
                <a:schemeClr val="bg1">
                  <a:lumMod val="75000"/>
                  <a:lumOff val="25000"/>
                </a:schemeClr>
              </a:solidFill>
            </a:endParaRPr>
          </a:p>
          <a:p>
            <a:pPr marL="0" indent="0">
              <a:buNone/>
            </a:pPr>
            <a:r>
              <a:rPr lang="en-US" sz="2400" dirty="0"/>
              <a:t> </a:t>
            </a:r>
            <a:r>
              <a:rPr lang="en-US" sz="2400" dirty="0" smtClean="0"/>
              <a:t>    Unique niche </a:t>
            </a:r>
            <a:r>
              <a:rPr lang="en-US" sz="2400" dirty="0"/>
              <a:t>in the value chain </a:t>
            </a:r>
            <a:r>
              <a:rPr lang="en-US" sz="2400" dirty="0" smtClean="0"/>
              <a:t>for </a:t>
            </a:r>
            <a:r>
              <a:rPr lang="en-US" sz="2400" dirty="0"/>
              <a:t>maximum sales </a:t>
            </a:r>
            <a:r>
              <a:rPr lang="en-US" sz="2400" dirty="0" smtClean="0"/>
              <a:t>opportunities.</a:t>
            </a:r>
            <a:endParaRPr lang="en-US" dirty="0"/>
          </a:p>
          <a:p>
            <a:r>
              <a:rPr lang="en-US" b="1" dirty="0" smtClean="0">
                <a:solidFill>
                  <a:srgbClr val="00B0F0"/>
                </a:solidFill>
              </a:rPr>
              <a:t>Referral Partnerships  </a:t>
            </a:r>
            <a:r>
              <a:rPr lang="en-US" b="1" dirty="0" smtClean="0">
                <a:solidFill>
                  <a:schemeClr val="bg1">
                    <a:lumMod val="75000"/>
                    <a:lumOff val="25000"/>
                  </a:schemeClr>
                </a:solidFill>
              </a:rPr>
              <a:t>Renter’s and Home Owner’s Insurance.</a:t>
            </a:r>
          </a:p>
          <a:p>
            <a:pPr marL="0" indent="0">
              <a:buNone/>
            </a:pPr>
            <a:r>
              <a:rPr lang="en-US" sz="2400" dirty="0" smtClean="0"/>
              <a:t>     Up to 20 </a:t>
            </a:r>
            <a:r>
              <a:rPr lang="mr-IN" sz="2400" dirty="0" smtClean="0"/>
              <a:t>–</a:t>
            </a:r>
            <a:r>
              <a:rPr lang="en-US" sz="2400" dirty="0" smtClean="0"/>
              <a:t> 30% profit from premium of cross-sales.  </a:t>
            </a:r>
          </a:p>
          <a:p>
            <a:r>
              <a:rPr lang="en-US" b="1" dirty="0" smtClean="0">
                <a:solidFill>
                  <a:srgbClr val="00B0F0"/>
                </a:solidFill>
              </a:rPr>
              <a:t>Sales Channels </a:t>
            </a:r>
            <a:r>
              <a:rPr lang="en-US" b="1" dirty="0" smtClean="0">
                <a:solidFill>
                  <a:schemeClr val="bg1">
                    <a:lumMod val="75000"/>
                    <a:lumOff val="25000"/>
                  </a:schemeClr>
                </a:solidFill>
              </a:rPr>
              <a:t>Bicycle Product Sales.</a:t>
            </a:r>
            <a:endParaRPr lang="en-US" b="1" dirty="0">
              <a:solidFill>
                <a:schemeClr val="bg1">
                  <a:lumMod val="75000"/>
                  <a:lumOff val="25000"/>
                </a:schemeClr>
              </a:solidFill>
            </a:endParaRPr>
          </a:p>
          <a:p>
            <a:pPr marL="0" indent="0">
              <a:buNone/>
            </a:pPr>
            <a:r>
              <a:rPr lang="en-US" sz="2200" dirty="0"/>
              <a:t> </a:t>
            </a:r>
            <a:r>
              <a:rPr lang="en-US" sz="2200" dirty="0" smtClean="0"/>
              <a:t>     Projected to be 62 Billion Dollar Industry by 2024.</a:t>
            </a:r>
            <a:endParaRPr lang="en-US" sz="2400" dirty="0"/>
          </a:p>
          <a:p>
            <a:pPr marL="0" indent="0">
              <a:buNone/>
            </a:pPr>
            <a:endParaRPr lang="en-US" dirty="0"/>
          </a:p>
        </p:txBody>
      </p:sp>
    </p:spTree>
    <p:extLst>
      <p:ext uri="{BB962C8B-B14F-4D97-AF65-F5344CB8AC3E}">
        <p14:creationId xmlns:p14="http://schemas.microsoft.com/office/powerpoint/2010/main" val="216238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latin typeface="Vermin Vibes 2"/>
              </a:rPr>
              <a:t>The Competition </a:t>
            </a:r>
            <a:endParaRPr lang="en-US" u="sng" dirty="0">
              <a:latin typeface="Vermin Vibes 2"/>
            </a:endParaRPr>
          </a:p>
        </p:txBody>
      </p:sp>
      <p:sp>
        <p:nvSpPr>
          <p:cNvPr id="3" name="Content Placeholder 2"/>
          <p:cNvSpPr>
            <a:spLocks noGrp="1"/>
          </p:cNvSpPr>
          <p:nvPr>
            <p:ph idx="1"/>
          </p:nvPr>
        </p:nvSpPr>
        <p:spPr>
          <a:xfrm>
            <a:off x="457200" y="1652648"/>
            <a:ext cx="8229600" cy="4830567"/>
          </a:xfrm>
        </p:spPr>
        <p:txBody>
          <a:bodyPr>
            <a:normAutofit/>
          </a:bodyPr>
          <a:lstStyle/>
          <a:p>
            <a:pPr marL="57150" indent="-457200"/>
            <a:r>
              <a:rPr lang="en-US" sz="2000" dirty="0" smtClean="0">
                <a:solidFill>
                  <a:srgbClr val="00B0F0"/>
                </a:solidFill>
                <a:hlinkClick r:id="rId2"/>
              </a:rPr>
              <a:t>Bike Guard</a:t>
            </a:r>
            <a:endParaRPr lang="en-US" sz="2000" dirty="0" smtClean="0">
              <a:solidFill>
                <a:srgbClr val="00B0F0"/>
              </a:solidFill>
            </a:endParaRPr>
          </a:p>
          <a:p>
            <a:pPr marL="57150" indent="-457200"/>
            <a:r>
              <a:rPr lang="en-US" sz="2000" dirty="0" smtClean="0">
                <a:solidFill>
                  <a:srgbClr val="00B0F0"/>
                </a:solidFill>
                <a:hlinkClick r:id="rId3"/>
              </a:rPr>
              <a:t>National Bike Registry</a:t>
            </a:r>
            <a:endParaRPr lang="en-US" sz="2000" dirty="0" smtClean="0">
              <a:solidFill>
                <a:srgbClr val="00B0F0"/>
              </a:solidFill>
            </a:endParaRPr>
          </a:p>
          <a:p>
            <a:pPr marL="57150" indent="-457200"/>
            <a:r>
              <a:rPr lang="en-US" sz="2000" dirty="0" smtClean="0">
                <a:solidFill>
                  <a:srgbClr val="00B0F0"/>
                </a:solidFill>
                <a:hlinkClick r:id="rId4" action="ppaction://hlinkfile"/>
              </a:rPr>
              <a:t>Bike Registry (Global)</a:t>
            </a:r>
            <a:endParaRPr lang="en-US" sz="2000" dirty="0" smtClean="0">
              <a:solidFill>
                <a:srgbClr val="00B0F0"/>
              </a:solidFill>
            </a:endParaRPr>
          </a:p>
          <a:p>
            <a:pPr marL="0" lvl="1" indent="0" algn="ctr">
              <a:buNone/>
            </a:pPr>
            <a:endParaRPr lang="en-US" dirty="0"/>
          </a:p>
          <a:p>
            <a:pPr marL="400050" lvl="1" indent="0">
              <a:buNone/>
            </a:pPr>
            <a:r>
              <a:rPr lang="en-US" sz="2000" dirty="0" smtClean="0"/>
              <a:t>These competitors have </a:t>
            </a:r>
            <a:r>
              <a:rPr lang="en-US" sz="2000" dirty="0" smtClean="0">
                <a:solidFill>
                  <a:srgbClr val="00B0F0"/>
                </a:solidFill>
              </a:rPr>
              <a:t>a narrow and altruistic goal:</a:t>
            </a:r>
            <a:r>
              <a:rPr lang="en-US" sz="2000" dirty="0" smtClean="0"/>
              <a:t> </a:t>
            </a:r>
            <a:r>
              <a:rPr lang="en-US" sz="2000" dirty="0"/>
              <a:t>t</a:t>
            </a:r>
            <a:r>
              <a:rPr lang="en-US" sz="2000" dirty="0" smtClean="0"/>
              <a:t>o prevent theft and facilitate recovery of stolen. While </a:t>
            </a:r>
            <a:r>
              <a:rPr lang="en-US" sz="2000" dirty="0" err="1" smtClean="0"/>
              <a:t>BikeDeed</a:t>
            </a:r>
            <a:r>
              <a:rPr lang="en-US" sz="2000" dirty="0" smtClean="0"/>
              <a:t> sees itself competing with them for users, we ultimately see ourselves </a:t>
            </a:r>
            <a:r>
              <a:rPr lang="en-US" sz="2000" dirty="0" smtClean="0">
                <a:solidFill>
                  <a:srgbClr val="00B0F0"/>
                </a:solidFill>
              </a:rPr>
              <a:t>partnering with or even joining </a:t>
            </a:r>
            <a:r>
              <a:rPr lang="en-US" sz="2000" dirty="0" smtClean="0"/>
              <a:t>these organizations.  </a:t>
            </a:r>
            <a:r>
              <a:rPr lang="en-US" sz="2000" dirty="0" err="1" smtClean="0"/>
              <a:t>BikeDeed</a:t>
            </a:r>
            <a:r>
              <a:rPr lang="en-US" sz="2000" dirty="0" smtClean="0"/>
              <a:t> sees theft and recovery as only one piece of a much larger ecosystem.    </a:t>
            </a:r>
          </a:p>
          <a:p>
            <a:pPr marL="400050" lvl="1" indent="0">
              <a:buNone/>
            </a:pPr>
            <a:r>
              <a:rPr lang="en-US" sz="2000" dirty="0" smtClean="0"/>
              <a:t>Who else do we see ourselves partnering with?  Manufacturers, Shipping Companies, Local Bike Shops, Law Enforcement Organizations, Insurance Companies, Athletic Organizations and Bicycle Cooperatives, in addition to Developers who wish to extend the BikeDeed ecosystem into new directions.</a:t>
            </a:r>
            <a:endParaRPr lang="en-US" sz="2000" dirty="0"/>
          </a:p>
        </p:txBody>
      </p:sp>
    </p:spTree>
    <p:extLst>
      <p:ext uri="{BB962C8B-B14F-4D97-AF65-F5344CB8AC3E}">
        <p14:creationId xmlns:p14="http://schemas.microsoft.com/office/powerpoint/2010/main" val="4212759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Vermin Vibes 2"/>
              </a:rPr>
              <a:t>The 30 Second Demo</a:t>
            </a:r>
          </a:p>
        </p:txBody>
      </p:sp>
      <p:pic>
        <p:nvPicPr>
          <p:cNvPr id="8" name="proveitbikedeed480.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600200"/>
            <a:ext cx="8045450" cy="4525963"/>
          </a:xfrm>
        </p:spPr>
      </p:pic>
    </p:spTree>
    <p:extLst>
      <p:ext uri="{BB962C8B-B14F-4D97-AF65-F5344CB8AC3E}">
        <p14:creationId xmlns:p14="http://schemas.microsoft.com/office/powerpoint/2010/main" val="2931704861"/>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13363</TotalTime>
  <Words>688</Words>
  <Application>Microsoft Macintosh PowerPoint</Application>
  <PresentationFormat>On-screen Show (4:3)</PresentationFormat>
  <Paragraphs>59</Paragraphs>
  <Slides>11</Slides>
  <Notes>0</Notes>
  <HiddenSlides>0</HiddenSlides>
  <MMClips>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 Black </vt:lpstr>
      <vt:lpstr>PowerPoint Presentation</vt:lpstr>
      <vt:lpstr> BlockCHAIN Revolution?</vt:lpstr>
      <vt:lpstr>The Problem</vt:lpstr>
      <vt:lpstr>The Numbers</vt:lpstr>
      <vt:lpstr>Enter BIKEDEED</vt:lpstr>
      <vt:lpstr>How it works </vt:lpstr>
      <vt:lpstr>Revenue Streams</vt:lpstr>
      <vt:lpstr>The Competition </vt:lpstr>
      <vt:lpstr>The 30 Second Demo</vt:lpstr>
      <vt:lpstr>Feature RECAP</vt:lpstr>
      <vt:lpstr>The Geek Stuff</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BikeDeed</dc:title>
  <dc:creator>Default User Nam</dc:creator>
  <cp:lastModifiedBy>Default User Nam</cp:lastModifiedBy>
  <cp:revision>57</cp:revision>
  <cp:lastPrinted>2018-10-02T18:59:05Z</cp:lastPrinted>
  <dcterms:created xsi:type="dcterms:W3CDTF">2018-08-19T00:09:53Z</dcterms:created>
  <dcterms:modified xsi:type="dcterms:W3CDTF">2018-10-02T19:01:45Z</dcterms:modified>
</cp:coreProperties>
</file>

<file path=docProps/thumbnail.jpeg>
</file>